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07" r:id="rId2"/>
    <p:sldId id="308" r:id="rId3"/>
    <p:sldId id="310" r:id="rId4"/>
    <p:sldId id="312" r:id="rId5"/>
    <p:sldId id="314" r:id="rId6"/>
    <p:sldId id="315" r:id="rId7"/>
    <p:sldId id="353" r:id="rId8"/>
    <p:sldId id="344" r:id="rId9"/>
    <p:sldId id="345" r:id="rId10"/>
    <p:sldId id="346" r:id="rId11"/>
    <p:sldId id="351" r:id="rId12"/>
    <p:sldId id="349" r:id="rId13"/>
    <p:sldId id="350" r:id="rId14"/>
    <p:sldId id="35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393E8-7C84-47C9-BDBD-CA4DA624609C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AD6B6-E890-4F4E-BA48-A9FD4213E3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549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5DBC8-CCA3-9319-0F20-A3354F2FA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76F291-4DEC-6330-8238-96019F1D6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E6C57E-55EF-D9AE-6D36-69BC92FB0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0DDCE-7AA7-4590-A218-346CE8505EB4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BCC2EB-3079-862A-A29F-0DC0A249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616F39-3697-5060-C9EF-3B6BC6491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9C0B2-F4DB-405D-9E18-BD0A3C5E6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670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5AD119-8146-D499-035D-044FD7D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DB0585-A407-8FEC-6205-33097CCD1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0B6A4D-0079-83AF-989A-3BA7675FC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0DDCE-7AA7-4590-A218-346CE8505EB4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BB941C-90C4-D40E-4151-2E4BF69B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FC0A50-ED71-3983-71B4-2589D63C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9C0B2-F4DB-405D-9E18-BD0A3C5E6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67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FC6976F-B66E-4642-8301-F9417B86D7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0A4AA9-4A43-2A8C-7B82-2ACE4F293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5AECB6-43D9-FEF5-F272-7BCC947F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0DDCE-7AA7-4590-A218-346CE8505EB4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A2B9C3-AFA9-7C43-66E7-E99DA36E5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3F13A8-E3FF-CD75-DFA7-579C7506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9C0B2-F4DB-405D-9E18-BD0A3C5E6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306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C565489-5E66-4A89-BC4C-2DF943093C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3" y="3169"/>
            <a:ext cx="12184608" cy="685483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47004"/>
            <a:ext cx="12192000" cy="6710996"/>
          </a:xfrm>
          <a:prstGeom prst="rect">
            <a:avLst/>
          </a:prstGeom>
          <a:solidFill>
            <a:srgbClr val="E4DFD8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489A-5E47-4FE4-AE18-62ADBFEF534E}" type="datetime1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流程图: 过程 6"/>
          <p:cNvSpPr/>
          <p:nvPr userDrawn="1"/>
        </p:nvSpPr>
        <p:spPr>
          <a:xfrm>
            <a:off x="0" y="6589486"/>
            <a:ext cx="12192000" cy="268514"/>
          </a:xfrm>
          <a:prstGeom prst="flowChartProcess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/>
        </p:nvSpPr>
        <p:spPr>
          <a:xfrm>
            <a:off x="5652697" y="6230942"/>
            <a:ext cx="886607" cy="436165"/>
          </a:xfrm>
          <a:custGeom>
            <a:avLst/>
            <a:gdLst>
              <a:gd name="connsiteX0" fmla="*/ 443303 w 886607"/>
              <a:gd name="connsiteY0" fmla="*/ 0 h 436165"/>
              <a:gd name="connsiteX1" fmla="*/ 878385 w 886607"/>
              <a:gd name="connsiteY1" fmla="*/ 354602 h 436165"/>
              <a:gd name="connsiteX2" fmla="*/ 886607 w 886607"/>
              <a:gd name="connsiteY2" fmla="*/ 436165 h 436165"/>
              <a:gd name="connsiteX3" fmla="*/ 0 w 886607"/>
              <a:gd name="connsiteY3" fmla="*/ 436165 h 436165"/>
              <a:gd name="connsiteX4" fmla="*/ 8222 w 886607"/>
              <a:gd name="connsiteY4" fmla="*/ 354602 h 436165"/>
              <a:gd name="connsiteX5" fmla="*/ 443303 w 886607"/>
              <a:gd name="connsiteY5" fmla="*/ 0 h 43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6607" h="436165">
                <a:moveTo>
                  <a:pt x="443303" y="0"/>
                </a:moveTo>
                <a:cubicBezTo>
                  <a:pt x="657916" y="0"/>
                  <a:pt x="836974" y="152231"/>
                  <a:pt x="878385" y="354602"/>
                </a:cubicBezTo>
                <a:lnTo>
                  <a:pt x="886607" y="436165"/>
                </a:lnTo>
                <a:lnTo>
                  <a:pt x="0" y="436165"/>
                </a:lnTo>
                <a:lnTo>
                  <a:pt x="8222" y="354602"/>
                </a:lnTo>
                <a:cubicBezTo>
                  <a:pt x="49633" y="152231"/>
                  <a:pt x="228690" y="0"/>
                  <a:pt x="443303" y="0"/>
                </a:cubicBezTo>
                <a:close/>
              </a:path>
            </a:pathLst>
          </a:cu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779293" y="6345871"/>
            <a:ext cx="631032" cy="365125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EDCF069B-D994-4262-8CEC-8B0A802048A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939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99DDF-EB5F-4E4A-9FEF-D6C86560F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AD1035-4169-788A-EFE2-249D0B948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33FC17-3337-6F71-AD89-C82CB0B4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0DDCE-7AA7-4590-A218-346CE8505EB4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DCB2D2-50B5-0BE1-41DE-F060210F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2E572D-FF90-D3F9-D661-08A4947B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9C0B2-F4DB-405D-9E18-BD0A3C5E6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840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3598AA-C111-42F2-72F1-9A6BC036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ADC15C-62EC-5B46-6580-43C1BC1C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DF3A1B-7844-B982-841F-D3E797FFF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0DDCE-7AA7-4590-A218-346CE8505EB4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BC7606-F2FF-5A53-B1AE-4465C6F14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B1D285-F251-699F-8ED1-49D41A6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9C0B2-F4DB-405D-9E18-BD0A3C5E6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902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8414B-2587-6674-3508-D8F90BE95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44FA3F-38BC-877E-4579-3C7A977055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2D4C07-A790-B162-7997-9718F8D7E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A64CC3-3226-1E01-5B66-A9B2F117D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0DDCE-7AA7-4590-A218-346CE8505EB4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84D763-2454-CD6B-695D-B85DEC363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72796C-1B23-7401-BA82-A0E5C5CEF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9C0B2-F4DB-405D-9E18-BD0A3C5E6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522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EE09DB-A128-9097-8046-23A5A92B2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9350D7-8032-2E70-C124-20AE6FC78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951680-9686-1EB2-3FAC-6F78668FE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B65F09-A004-21FD-00D9-4EB9C3227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4C2B83-2073-097B-FCD6-2E0B5AF27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33650E-2368-6C0E-B240-5C85DDF5C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0DDCE-7AA7-4590-A218-346CE8505EB4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C01F461-D1BC-F3FA-551F-BDC79008A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6E40CA1-C0D8-170A-A29E-02744731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9C0B2-F4DB-405D-9E18-BD0A3C5E6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50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2A17B-A871-2899-6591-07560296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06E6DD-2756-FDC6-37D6-2CE89EF6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0DDCE-7AA7-4590-A218-346CE8505EB4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39F329-6A1A-6655-602F-F5B7E44BA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B11C6F-F87D-578E-76C2-E21ECE1D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9C0B2-F4DB-405D-9E18-BD0A3C5E6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78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38EC63C-E836-EA94-5869-B03B7028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0DDCE-7AA7-4590-A218-346CE8505EB4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C2A595-476E-B330-9736-55A0B1756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ABC5AB-4AF6-CBA7-5C46-7F8963C2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9C0B2-F4DB-405D-9E18-BD0A3C5E6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75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48253-316D-F115-631E-245D3B3CD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E3E6A0-B1E2-7BAD-B77B-B99ADB2C0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D6C89C-AE19-6CA0-DEDC-001139DFD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270853-B0E8-B8DE-7FD3-4F46A203E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0DDCE-7AA7-4590-A218-346CE8505EB4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DE109A-F98F-E755-13CB-1B6D9804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19045D-8FDC-FA1E-2060-39BA6B235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9C0B2-F4DB-405D-9E18-BD0A3C5E6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42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8EFC5-2848-BC2A-8C99-61E5FD280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7F69177-C184-1DB8-5B13-00208BF93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D45309-B778-B18A-BEF2-C0D43049E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876B75-970E-4F1D-FF5F-55F54820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0DDCE-7AA7-4590-A218-346CE8505EB4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86DC96-7378-5486-A92A-E01B208E5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F8E15C-68F8-DCF9-90EC-3E5384CB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9C0B2-F4DB-405D-9E18-BD0A3C5E6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788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58BA9CC-AF82-17C7-EF2E-235C89F4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2408B9-17FA-85C1-83DA-BB9082D2A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A1AB77-7450-B28B-0CAD-E642B37B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0DDCE-7AA7-4590-A218-346CE8505EB4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440A82-D4AF-68D9-FF13-DBE293A3E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41E066-426D-EBD7-E5B7-89DB5B631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9C0B2-F4DB-405D-9E18-BD0A3C5E6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58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microsoft.com/office/2007/relationships/hdphoto" Target="../media/hdphoto2.wdp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ED3B34-3A16-C930-1F66-EC74CB6F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9583C2-DF4B-7406-164C-0F2D65BDC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6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47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A88461-D0A4-C496-BFA7-E05BD2ACE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06" y="-83712"/>
            <a:ext cx="12463242" cy="69867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05" y="67215"/>
            <a:ext cx="9960189" cy="66437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FCC896-29CB-285F-FA76-DEA6B74F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273" y="0"/>
            <a:ext cx="1232508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r="660"/>
          <a:stretch/>
        </p:blipFill>
        <p:spPr>
          <a:xfrm>
            <a:off x="1169883" y="63291"/>
            <a:ext cx="9849851" cy="65639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59AB49-97AF-7A6C-D3DE-5253CC46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16806" y="101424"/>
            <a:ext cx="8541215" cy="66551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56136E-05B5-0CF3-A741-313EAA15F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28917" y="147004"/>
            <a:ext cx="8734165" cy="65277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96E970-3F70-4F74-A53C-A4E5FC307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t="357" r="214"/>
          <a:stretch/>
        </p:blipFill>
        <p:spPr>
          <a:xfrm>
            <a:off x="1860997" y="203527"/>
            <a:ext cx="8783392" cy="64509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A7F75DC-292B-47FC-EDAD-BFC0F0321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387" y="2621757"/>
            <a:ext cx="3516569" cy="161448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AEBC79-DB54-8F48-BDCF-C0F4A5D0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E9FAFE-335B-EBF1-AA84-445189A9F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58261" cy="6870014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DC0627E-B456-D8F5-2E15-BAB17CCF726C}"/>
              </a:ext>
            </a:extLst>
          </p:cNvPr>
          <p:cNvGrpSpPr/>
          <p:nvPr/>
        </p:nvGrpSpPr>
        <p:grpSpPr>
          <a:xfrm>
            <a:off x="940158" y="1668439"/>
            <a:ext cx="10386811" cy="3724096"/>
            <a:chOff x="940158" y="1668439"/>
            <a:chExt cx="10386811" cy="372409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CF1BB40-7FC0-E579-519C-EEE744013C7F}"/>
                </a:ext>
              </a:extLst>
            </p:cNvPr>
            <p:cNvSpPr txBox="1"/>
            <p:nvPr/>
          </p:nvSpPr>
          <p:spPr>
            <a:xfrm>
              <a:off x="940158" y="1668439"/>
              <a:ext cx="5518417" cy="3724096"/>
            </a:xfrm>
            <a:prstGeom prst="rect">
              <a:avLst/>
            </a:prstGeom>
            <a:solidFill>
              <a:schemeClr val="tx2">
                <a:lumMod val="50000"/>
                <a:alpha val="53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   </a:t>
              </a:r>
              <a:r>
                <a:rPr lang="en-US" altLang="zh-CN" sz="3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Company Introduction</a:t>
              </a:r>
            </a:p>
            <a:p>
              <a:endParaRPr lang="en-US" altLang="zh-CN" sz="24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  <a:p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 </a:t>
              </a:r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Triple P accounting firm is a burgeoning company dedicated to providing professional, reliable, and comprehensive accounting solutions. Our mission is to assist individuals, small and medium-sized enterprises, and entrepreneurs in managing their finances, allowing them to focus on business development with confidence in entrusting their financial work to us,</a:t>
              </a: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have the capability to offer tailored accounting and financial services to meet your unique needs.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FD18F50-37AA-6FE1-9746-660116EBD8E0}"/>
                </a:ext>
              </a:extLst>
            </p:cNvPr>
            <p:cNvSpPr txBox="1"/>
            <p:nvPr/>
          </p:nvSpPr>
          <p:spPr>
            <a:xfrm>
              <a:off x="6600387" y="2240415"/>
              <a:ext cx="47265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know more about us</a:t>
              </a:r>
              <a:endParaRPr lang="zh-CN" altLang="en-US" sz="2800" dirty="0">
                <a:latin typeface="Arial Black" panose="020B0A04020102020204" pitchFamily="34" charset="0"/>
              </a:endParaRPr>
            </a:p>
          </p:txBody>
        </p:sp>
        <p:pic>
          <p:nvPicPr>
            <p:cNvPr id="8" name="图形 7" descr="播放">
              <a:extLst>
                <a:ext uri="{FF2B5EF4-FFF2-40B4-BE49-F238E27FC236}">
                  <a16:creationId xmlns:a16="http://schemas.microsoft.com/office/drawing/2014/main" id="{9D4FA675-243D-AEC8-C8D2-FAB59842D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35258" y="2967071"/>
              <a:ext cx="646825" cy="744173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EBA382C-A082-D8D5-2401-24BEC10FC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387" y="2967071"/>
            <a:ext cx="5080689" cy="23325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8BE698F-C3F5-09CE-8D12-AA410F841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9586" y="3685957"/>
            <a:ext cx="737979" cy="746765"/>
          </a:xfrm>
          <a:prstGeom prst="rect">
            <a:avLst/>
          </a:prstGeom>
        </p:spPr>
      </p:pic>
      <p:pic>
        <p:nvPicPr>
          <p:cNvPr id="13" name="图形 12" descr="媒体演示文稿">
            <a:extLst>
              <a:ext uri="{FF2B5EF4-FFF2-40B4-BE49-F238E27FC236}">
                <a16:creationId xmlns:a16="http://schemas.microsoft.com/office/drawing/2014/main" id="{87E55598-3AE1-71F8-AED6-FC05C5A1ED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45507" y="2240415"/>
            <a:ext cx="481462" cy="48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3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2CA616A-CD21-7CEC-015A-A294124E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81214" y="6448755"/>
            <a:ext cx="711565" cy="414587"/>
          </a:xfrm>
        </p:spPr>
        <p:txBody>
          <a:bodyPr/>
          <a:lstStyle/>
          <a:p>
            <a:fld id="{EDCF069B-D994-4262-8CEC-8B0A802048A3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CEA6FE24-6A5A-E8F5-F077-30CD6A84D2E1}"/>
              </a:ext>
            </a:extLst>
          </p:cNvPr>
          <p:cNvSpPr txBox="1">
            <a:spLocks/>
          </p:cNvSpPr>
          <p:nvPr/>
        </p:nvSpPr>
        <p:spPr>
          <a:xfrm>
            <a:off x="5481214" y="6448755"/>
            <a:ext cx="711565" cy="4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CF069B-D994-4262-8CEC-8B0A802048A3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D9B174-7062-9439-D237-E0F095570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85" y="-70834"/>
            <a:ext cx="12363213" cy="6928834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5F70CA86-3D3F-C808-30E8-C451EDA3A421}"/>
              </a:ext>
            </a:extLst>
          </p:cNvPr>
          <p:cNvGrpSpPr/>
          <p:nvPr/>
        </p:nvGrpSpPr>
        <p:grpSpPr>
          <a:xfrm>
            <a:off x="1586650" y="307026"/>
            <a:ext cx="9769638" cy="6454711"/>
            <a:chOff x="706528" y="722444"/>
            <a:chExt cx="5864629" cy="360322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8C0DAF0-8BB3-B9D8-57C7-C274A999018C}"/>
                </a:ext>
              </a:extLst>
            </p:cNvPr>
            <p:cNvSpPr txBox="1"/>
            <p:nvPr/>
          </p:nvSpPr>
          <p:spPr>
            <a:xfrm>
              <a:off x="2602073" y="722444"/>
              <a:ext cx="1553135" cy="32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Our Team</a:t>
              </a:r>
              <a:endParaRPr lang="zh-CN" altLang="en-US" sz="3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AFE6948-1C19-AD04-2C19-5CC907C05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394" r="-1171" b="17725"/>
            <a:stretch/>
          </p:blipFill>
          <p:spPr>
            <a:xfrm>
              <a:off x="1070260" y="1518094"/>
              <a:ext cx="954302" cy="1028546"/>
            </a:xfrm>
            <a:prstGeom prst="ellipse">
              <a:avLst/>
            </a:prstGeom>
            <a:ln w="28575" cap="rnd">
              <a:solidFill>
                <a:schemeClr val="bg1">
                  <a:lumMod val="85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238AD7E-3FFA-4841-98C9-4E28CDD31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4" b="9576"/>
            <a:stretch/>
          </p:blipFill>
          <p:spPr>
            <a:xfrm>
              <a:off x="3027021" y="1518094"/>
              <a:ext cx="903848" cy="980029"/>
            </a:xfrm>
            <a:prstGeom prst="ellipse">
              <a:avLst/>
            </a:prstGeom>
            <a:ln w="28575" cap="rnd">
              <a:solidFill>
                <a:schemeClr val="tx2">
                  <a:lumMod val="20000"/>
                  <a:lumOff val="80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1146185-93D2-0C58-E8D9-7AC21C08F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8360" r="15992" b="30360"/>
            <a:stretch/>
          </p:blipFill>
          <p:spPr>
            <a:xfrm>
              <a:off x="4753832" y="1540828"/>
              <a:ext cx="954303" cy="983077"/>
            </a:xfrm>
            <a:prstGeom prst="ellipse">
              <a:avLst/>
            </a:prstGeom>
            <a:ln w="28575" cap="rnd">
              <a:solidFill>
                <a:schemeClr val="bg1">
                  <a:lumMod val="95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AB87768-6E92-8C24-12F1-6EA285C99246}"/>
                </a:ext>
              </a:extLst>
            </p:cNvPr>
            <p:cNvSpPr txBox="1"/>
            <p:nvPr/>
          </p:nvSpPr>
          <p:spPr>
            <a:xfrm>
              <a:off x="1315328" y="2612912"/>
              <a:ext cx="1098331" cy="32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Pirk</a:t>
              </a:r>
              <a:endParaRPr lang="zh-CN" altLang="en-US" sz="3200" dirty="0">
                <a:solidFill>
                  <a:schemeClr val="bg1"/>
                </a:solidFill>
                <a:latin typeface="Segoe UI Black" panose="020B0A02040204020203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5FE7E28-DA8D-5D0B-B8BB-6EE6F9D261E8}"/>
                </a:ext>
              </a:extLst>
            </p:cNvPr>
            <p:cNvSpPr txBox="1"/>
            <p:nvPr/>
          </p:nvSpPr>
          <p:spPr>
            <a:xfrm>
              <a:off x="3056877" y="2612912"/>
              <a:ext cx="1098331" cy="32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Picard</a:t>
              </a:r>
              <a:endParaRPr lang="zh-CN" altLang="en-US" sz="3200" dirty="0">
                <a:solidFill>
                  <a:schemeClr val="bg1"/>
                </a:solidFill>
                <a:latin typeface="Segoe UI Black" panose="020B0A02040204020203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1758407-C125-3528-0C03-F1752F87E16A}"/>
                </a:ext>
              </a:extLst>
            </p:cNvPr>
            <p:cNvSpPr txBox="1"/>
            <p:nvPr/>
          </p:nvSpPr>
          <p:spPr>
            <a:xfrm>
              <a:off x="4743981" y="2608343"/>
              <a:ext cx="1295459" cy="32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Paneway</a:t>
              </a:r>
              <a:endParaRPr lang="zh-CN" altLang="en-US" sz="3200" dirty="0">
                <a:solidFill>
                  <a:schemeClr val="bg1"/>
                </a:solidFill>
                <a:latin typeface="Segoe UI Black" panose="020B0A02040204020203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AB0234D-EE4B-2289-CAAD-517009B56721}"/>
                </a:ext>
              </a:extLst>
            </p:cNvPr>
            <p:cNvSpPr txBox="1"/>
            <p:nvPr/>
          </p:nvSpPr>
          <p:spPr>
            <a:xfrm>
              <a:off x="706528" y="2951466"/>
              <a:ext cx="1859619" cy="566975"/>
            </a:xfrm>
            <a:prstGeom prst="rect">
              <a:avLst/>
            </a:prstGeom>
            <a:solidFill>
              <a:schemeClr val="accent2">
                <a:lumMod val="50000"/>
                <a:alpha val="73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Arial Rounded MT Bold" panose="020F070403050403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Years of experience in accounting and financial management.</a:t>
              </a:r>
              <a:endParaRPr lang="zh-CN" alt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AD1F951-2010-8F73-E72D-93BBBE658E33}"/>
                </a:ext>
              </a:extLst>
            </p:cNvPr>
            <p:cNvSpPr txBox="1"/>
            <p:nvPr/>
          </p:nvSpPr>
          <p:spPr>
            <a:xfrm>
              <a:off x="2893799" y="2946897"/>
              <a:ext cx="1261409" cy="566975"/>
            </a:xfrm>
            <a:prstGeom prst="rect">
              <a:avLst/>
            </a:prstGeom>
            <a:solidFill>
              <a:schemeClr val="accent2">
                <a:lumMod val="50000"/>
                <a:alpha val="73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Arial Rounded MT Bold" panose="020F070403050403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An expert in tax regulations and strategies.</a:t>
              </a:r>
              <a:endParaRPr lang="zh-CN" alt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867B8FD-41B2-6019-EC1F-28701F6613AA}"/>
                </a:ext>
              </a:extLst>
            </p:cNvPr>
            <p:cNvSpPr txBox="1"/>
            <p:nvPr/>
          </p:nvSpPr>
          <p:spPr>
            <a:xfrm>
              <a:off x="4567111" y="2946897"/>
              <a:ext cx="1684744" cy="566975"/>
            </a:xfrm>
            <a:prstGeom prst="rect">
              <a:avLst/>
            </a:prstGeom>
            <a:solidFill>
              <a:schemeClr val="accent2">
                <a:lumMod val="50000"/>
                <a:alpha val="73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Arial Rounded MT Bold" panose="020F070403050403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Known for innovation and a focus on financial efficiency.</a:t>
              </a:r>
              <a:endParaRPr lang="zh-CN" alt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B38B12D-DDBD-98EB-63ED-1C0B97002FF8}"/>
                </a:ext>
              </a:extLst>
            </p:cNvPr>
            <p:cNvSpPr txBox="1"/>
            <p:nvPr/>
          </p:nvSpPr>
          <p:spPr>
            <a:xfrm>
              <a:off x="799372" y="1031557"/>
              <a:ext cx="5771785" cy="206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These three founders are dedicated to providing excellent accounting and financial services.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C467707-1CB8-9A5A-876E-E3D5CC322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0610" y="4018390"/>
              <a:ext cx="263340" cy="26334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3310C07-0685-DBB2-A205-EA392D893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0992" y="3997633"/>
              <a:ext cx="328035" cy="328035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E06ABED0-6D82-80A5-DE38-089A8CC86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069" y="4018390"/>
              <a:ext cx="286521" cy="286521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02AB1DD-BF0D-ADCD-D736-95D96FD9B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9632" y="4018390"/>
              <a:ext cx="286521" cy="286521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7960AB2-5067-44C8-392A-81C2EAE5C3D3}"/>
                </a:ext>
              </a:extLst>
            </p:cNvPr>
            <p:cNvSpPr txBox="1"/>
            <p:nvPr/>
          </p:nvSpPr>
          <p:spPr>
            <a:xfrm>
              <a:off x="2788782" y="3833525"/>
              <a:ext cx="2732851" cy="214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FOLLOW US !</a:t>
              </a:r>
              <a:endParaRPr lang="zh-CN" altLang="en-US" sz="1600" dirty="0">
                <a:solidFill>
                  <a:schemeClr val="bg1"/>
                </a:solidFill>
                <a:latin typeface="Segoe UI Black" panose="020B0A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4657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29BD0B-957C-8012-D5F9-3F69600F9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39921" y="6230258"/>
            <a:ext cx="729630" cy="409002"/>
          </a:xfrm>
        </p:spPr>
        <p:txBody>
          <a:bodyPr/>
          <a:lstStyle/>
          <a:p>
            <a:fld id="{EDCF069B-D994-4262-8CEC-8B0A802048A3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DEC6F973-EB47-DCAB-55CF-6E484E3BB93B}"/>
              </a:ext>
            </a:extLst>
          </p:cNvPr>
          <p:cNvSpPr txBox="1">
            <a:spLocks/>
          </p:cNvSpPr>
          <p:nvPr/>
        </p:nvSpPr>
        <p:spPr>
          <a:xfrm>
            <a:off x="5739921" y="6230258"/>
            <a:ext cx="729630" cy="4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CF069B-D994-4262-8CEC-8B0A802048A3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24CE0E-D5A5-39FC-D305-130F60491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765" y="-52731"/>
            <a:ext cx="12425002" cy="6963462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B485D702-4B17-D9B2-618D-AFA1CAFC7081}"/>
              </a:ext>
            </a:extLst>
          </p:cNvPr>
          <p:cNvGrpSpPr/>
          <p:nvPr/>
        </p:nvGrpSpPr>
        <p:grpSpPr>
          <a:xfrm>
            <a:off x="4149158" y="740284"/>
            <a:ext cx="4560630" cy="2125796"/>
            <a:chOff x="1631127" y="317337"/>
            <a:chExt cx="3454254" cy="148901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768D790-C52D-0F0F-913F-0997C7BDE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280"/>
                      </a14:imgEffect>
                      <a14:imgEffect>
                        <a14:saturation sat="11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996" y="317337"/>
              <a:ext cx="1489012" cy="1489012"/>
            </a:xfrm>
            <a:prstGeom prst="rect">
              <a:avLst/>
            </a:prstGeom>
            <a:noFill/>
            <a:effectLst>
              <a:outerShdw blurRad="165100" dist="50800" dir="5400000" algn="ctr" rotWithShape="0">
                <a:srgbClr val="000000"/>
              </a:outerShdw>
            </a:effec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69AC9C9-2617-ECC2-CCF8-5AAC94DB1015}"/>
                </a:ext>
              </a:extLst>
            </p:cNvPr>
            <p:cNvSpPr txBox="1"/>
            <p:nvPr/>
          </p:nvSpPr>
          <p:spPr>
            <a:xfrm>
              <a:off x="1631127" y="649605"/>
              <a:ext cx="3454254" cy="409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Enterprise Culture</a:t>
              </a:r>
              <a:endParaRPr lang="zh-CN" altLang="en-US" sz="3200" dirty="0">
                <a:solidFill>
                  <a:schemeClr val="bg1"/>
                </a:solidFill>
                <a:latin typeface="Segoe UI Black" panose="020B0A02040204020203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2F67C09-3470-C874-BF5A-D8A485F66423}"/>
              </a:ext>
            </a:extLst>
          </p:cNvPr>
          <p:cNvGrpSpPr/>
          <p:nvPr/>
        </p:nvGrpSpPr>
        <p:grpSpPr>
          <a:xfrm>
            <a:off x="1728395" y="2047447"/>
            <a:ext cx="9625777" cy="3457516"/>
            <a:chOff x="111073" y="1127353"/>
            <a:chExt cx="6773294" cy="2342792"/>
          </a:xfrm>
        </p:grpSpPr>
        <p:pic>
          <p:nvPicPr>
            <p:cNvPr id="9" name="图形 8" descr="教室">
              <a:extLst>
                <a:ext uri="{FF2B5EF4-FFF2-40B4-BE49-F238E27FC236}">
                  <a16:creationId xmlns:a16="http://schemas.microsoft.com/office/drawing/2014/main" id="{8A694F81-88C1-5D4F-A908-42008E6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79454" y="1397587"/>
              <a:ext cx="313453" cy="313453"/>
            </a:xfrm>
            <a:prstGeom prst="rect">
              <a:avLst/>
            </a:prstGeom>
          </p:spPr>
        </p:pic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CA659CC-185C-6875-234D-EEBB24750DA2}"/>
                </a:ext>
              </a:extLst>
            </p:cNvPr>
            <p:cNvGrpSpPr/>
            <p:nvPr/>
          </p:nvGrpSpPr>
          <p:grpSpPr>
            <a:xfrm>
              <a:off x="111073" y="1127353"/>
              <a:ext cx="6773294" cy="2342792"/>
              <a:chOff x="111073" y="1127353"/>
              <a:chExt cx="6773294" cy="2342792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F1114FD-19A2-CF6A-55AA-CF494253A48B}"/>
                  </a:ext>
                </a:extLst>
              </p:cNvPr>
              <p:cNvSpPr txBox="1"/>
              <p:nvPr/>
            </p:nvSpPr>
            <p:spPr>
              <a:xfrm>
                <a:off x="207420" y="1143547"/>
                <a:ext cx="1706062" cy="312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Mission</a:t>
                </a:r>
                <a:endPara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D941B38-C1C7-29D9-AF1F-C710D41823BD}"/>
                  </a:ext>
                </a:extLst>
              </p:cNvPr>
              <p:cNvSpPr txBox="1"/>
              <p:nvPr/>
            </p:nvSpPr>
            <p:spPr>
              <a:xfrm>
                <a:off x="5178305" y="1153736"/>
                <a:ext cx="1706062" cy="312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Vision</a:t>
                </a:r>
                <a:endPara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" name="图形 6" descr="眼镜">
                <a:extLst>
                  <a:ext uri="{FF2B5EF4-FFF2-40B4-BE49-F238E27FC236}">
                    <a16:creationId xmlns:a16="http://schemas.microsoft.com/office/drawing/2014/main" id="{9BF6CC72-FE76-3972-F991-C3517FE02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62966" y="1324899"/>
                <a:ext cx="435258" cy="435258"/>
              </a:xfrm>
              <a:prstGeom prst="rect">
                <a:avLst/>
              </a:prstGeom>
            </p:spPr>
          </p:pic>
          <p:pic>
            <p:nvPicPr>
              <p:cNvPr id="8" name="图形 7" descr="靶心">
                <a:extLst>
                  <a:ext uri="{FF2B5EF4-FFF2-40B4-BE49-F238E27FC236}">
                    <a16:creationId xmlns:a16="http://schemas.microsoft.com/office/drawing/2014/main" id="{6309F8A2-26C0-FDAE-8ECA-56CCC275F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86043" y="1403203"/>
                <a:ext cx="313452" cy="313452"/>
              </a:xfrm>
              <a:prstGeom prst="rect">
                <a:avLst/>
              </a:prstGeom>
            </p:spPr>
          </p:pic>
          <p:pic>
            <p:nvPicPr>
              <p:cNvPr id="10" name="图形 9" descr="硬币">
                <a:extLst>
                  <a:ext uri="{FF2B5EF4-FFF2-40B4-BE49-F238E27FC236}">
                    <a16:creationId xmlns:a16="http://schemas.microsoft.com/office/drawing/2014/main" id="{67013730-213A-4376-D3AA-BA34B6A61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585516" y="1374016"/>
                <a:ext cx="337024" cy="337024"/>
              </a:xfrm>
              <a:prstGeom prst="rect">
                <a:avLst/>
              </a:prstGeom>
            </p:spPr>
          </p:pic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7CB16DD-4CED-B8F7-43D2-0276E568119A}"/>
                  </a:ext>
                </a:extLst>
              </p:cNvPr>
              <p:cNvSpPr txBox="1"/>
              <p:nvPr/>
            </p:nvSpPr>
            <p:spPr>
              <a:xfrm>
                <a:off x="111073" y="1760157"/>
                <a:ext cx="1625195" cy="1565176"/>
              </a:xfrm>
              <a:prstGeom prst="rect">
                <a:avLst/>
              </a:prstGeom>
              <a:solidFill>
                <a:schemeClr val="tx2">
                  <a:lumMod val="50000"/>
                  <a:alpha val="6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Our mission is to provide exceptional accounting services to small businesses and empower their financial success through perfect tax accounting support. 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70E4AAF-9D6C-655F-F2D9-82996873898F}"/>
                  </a:ext>
                </a:extLst>
              </p:cNvPr>
              <p:cNvSpPr txBox="1"/>
              <p:nvPr/>
            </p:nvSpPr>
            <p:spPr>
              <a:xfrm>
                <a:off x="1793080" y="1740738"/>
                <a:ext cx="1441073" cy="1565176"/>
              </a:xfrm>
              <a:prstGeom prst="rect">
                <a:avLst/>
              </a:prstGeom>
              <a:solidFill>
                <a:schemeClr val="tx2">
                  <a:lumMod val="50000"/>
                  <a:alpha val="6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Our purpose is to simplify financial management for small businesses by providing them with clear and practical solutions.</a:t>
                </a:r>
              </a:p>
              <a:p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A2DF1BA-A807-A4D8-1C87-7EE275A7DC72}"/>
                  </a:ext>
                </a:extLst>
              </p:cNvPr>
              <p:cNvSpPr txBox="1"/>
              <p:nvPr/>
            </p:nvSpPr>
            <p:spPr>
              <a:xfrm>
                <a:off x="3290966" y="1760055"/>
                <a:ext cx="1520374" cy="1710090"/>
              </a:xfrm>
              <a:prstGeom prst="rect">
                <a:avLst/>
              </a:prstGeom>
              <a:solidFill>
                <a:schemeClr val="tx2">
                  <a:lumMod val="50000"/>
                  <a:alpha val="6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Our guideline is to prioritize interests of clients and uphold the values of integrity, precision, and efficiency.</a:t>
                </a:r>
              </a:p>
              <a:p>
                <a:endParaRPr lang="en-US" altLang="zh-CN" sz="1600" dirty="0">
                  <a:solidFill>
                    <a:schemeClr val="bg1"/>
                  </a:solidFill>
                </a:endParaRPr>
              </a:p>
              <a:p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E4905EE-2C6E-5578-20E3-1A891EB73C57}"/>
                  </a:ext>
                </a:extLst>
              </p:cNvPr>
              <p:cNvSpPr txBox="1"/>
              <p:nvPr/>
            </p:nvSpPr>
            <p:spPr>
              <a:xfrm>
                <a:off x="4868154" y="1760055"/>
                <a:ext cx="1884219" cy="1501542"/>
              </a:xfrm>
              <a:prstGeom prst="rect">
                <a:avLst/>
              </a:prstGeom>
              <a:solidFill>
                <a:schemeClr val="tx2">
                  <a:lumMod val="50000"/>
                  <a:alpha val="6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Our vision is to create lasting value for our clients through outstanding service and innovative solutions.</a:t>
                </a:r>
              </a:p>
              <a:p>
                <a:endParaRPr lang="en-US" altLang="zh-CN" sz="1600" dirty="0">
                  <a:solidFill>
                    <a:schemeClr val="bg1"/>
                  </a:solidFill>
                </a:endParaRPr>
              </a:p>
              <a:p>
                <a:endParaRPr lang="en-US" altLang="zh-CN" sz="1600" dirty="0">
                  <a:solidFill>
                    <a:schemeClr val="bg1"/>
                  </a:solidFill>
                </a:endParaRPr>
              </a:p>
              <a:p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4369F0F-7156-366F-63C6-03712B25ABCC}"/>
                  </a:ext>
                </a:extLst>
              </p:cNvPr>
              <p:cNvSpPr txBox="1"/>
              <p:nvPr/>
            </p:nvSpPr>
            <p:spPr>
              <a:xfrm>
                <a:off x="1756755" y="1127353"/>
                <a:ext cx="1706062" cy="312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Purpose</a:t>
                </a:r>
                <a:endPara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D50034-8F05-F2F0-7EF3-362D0CA0492D}"/>
                  </a:ext>
                </a:extLst>
              </p:cNvPr>
              <p:cNvSpPr txBox="1"/>
              <p:nvPr/>
            </p:nvSpPr>
            <p:spPr>
              <a:xfrm>
                <a:off x="3344617" y="1153738"/>
                <a:ext cx="1706062" cy="312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Guideline</a:t>
                </a:r>
                <a:endPara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9349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3C453A-7D3E-C5DD-DC26-EC3AC1E0A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08816" y="6537073"/>
            <a:ext cx="747124" cy="417841"/>
          </a:xfrm>
        </p:spPr>
        <p:txBody>
          <a:bodyPr/>
          <a:lstStyle/>
          <a:p>
            <a:fld id="{EDCF069B-D994-4262-8CEC-8B0A802048A3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FF3FECA3-ECB1-2486-3CB6-815CDDB33E82}"/>
              </a:ext>
            </a:extLst>
          </p:cNvPr>
          <p:cNvSpPr txBox="1">
            <a:spLocks/>
          </p:cNvSpPr>
          <p:nvPr/>
        </p:nvSpPr>
        <p:spPr>
          <a:xfrm>
            <a:off x="5708816" y="6537073"/>
            <a:ext cx="747124" cy="41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CF069B-D994-4262-8CEC-8B0A802048A3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E5FBEE-16EA-B281-7BB4-21124ED4C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6825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0674072-5685-E17B-A63E-E43C4C2D65D9}"/>
              </a:ext>
            </a:extLst>
          </p:cNvPr>
          <p:cNvSpPr txBox="1"/>
          <p:nvPr/>
        </p:nvSpPr>
        <p:spPr>
          <a:xfrm>
            <a:off x="3028494" y="825091"/>
            <a:ext cx="6482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Future Development Timeline</a:t>
            </a:r>
            <a:endParaRPr lang="zh-CN" altLang="en-US" sz="3200" dirty="0">
              <a:solidFill>
                <a:schemeClr val="bg1"/>
              </a:solidFill>
              <a:latin typeface="Segoe UI Black" panose="020B0A02040204020203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A0A272-7BF9-75BA-C286-B024445122E6}"/>
              </a:ext>
            </a:extLst>
          </p:cNvPr>
          <p:cNvSpPr txBox="1"/>
          <p:nvPr/>
        </p:nvSpPr>
        <p:spPr>
          <a:xfrm>
            <a:off x="1886768" y="5067491"/>
            <a:ext cx="1403102" cy="984885"/>
          </a:xfrm>
          <a:prstGeom prst="rect">
            <a:avLst/>
          </a:prstGeom>
          <a:solidFill>
            <a:srgbClr val="9C5616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</a:t>
            </a:r>
            <a:r>
              <a:rPr lang="en-US" altLang="zh-CN" sz="2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Start</a:t>
            </a:r>
            <a:endParaRPr lang="en-US" altLang="zh-CN" sz="2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zh-CN" sz="1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Establishing a foundation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A725779-B65B-44EA-ECD9-C74E7F4AE347}"/>
              </a:ext>
            </a:extLst>
          </p:cNvPr>
          <p:cNvGrpSpPr/>
          <p:nvPr/>
        </p:nvGrpSpPr>
        <p:grpSpPr>
          <a:xfrm>
            <a:off x="1510841" y="1709460"/>
            <a:ext cx="9310903" cy="4593117"/>
            <a:chOff x="248265" y="914426"/>
            <a:chExt cx="5847735" cy="2958651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492C690-E639-26F0-F8D5-C1C33985A07F}"/>
                </a:ext>
              </a:extLst>
            </p:cNvPr>
            <p:cNvGrpSpPr/>
            <p:nvPr/>
          </p:nvGrpSpPr>
          <p:grpSpPr>
            <a:xfrm>
              <a:off x="248265" y="914426"/>
              <a:ext cx="5847735" cy="2958651"/>
              <a:chOff x="248265" y="914426"/>
              <a:chExt cx="5847735" cy="2958651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1C6DA900-38FB-8E21-6010-267B6827C2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838" r="19256" b="2428"/>
              <a:stretch/>
            </p:blipFill>
            <p:spPr>
              <a:xfrm>
                <a:off x="427702" y="914426"/>
                <a:ext cx="795299" cy="862645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7589899E-BE46-9984-A313-E9A7C2317B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976" t="4553" r="14341" b="28728"/>
              <a:stretch/>
            </p:blipFill>
            <p:spPr>
              <a:xfrm>
                <a:off x="3517677" y="990104"/>
                <a:ext cx="791372" cy="872544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A263749C-EDA4-CA91-0F68-75A3ED662D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4865" t="2991" r="28582" b="6111"/>
              <a:stretch/>
            </p:blipFill>
            <p:spPr>
              <a:xfrm>
                <a:off x="1990712" y="2981990"/>
                <a:ext cx="703650" cy="891087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2F026ED-3483-3009-11F0-63D03B00D1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2547" b="10753"/>
              <a:stretch/>
            </p:blipFill>
            <p:spPr>
              <a:xfrm>
                <a:off x="5026168" y="3001277"/>
                <a:ext cx="703650" cy="817895"/>
              </a:xfrm>
              <a:prstGeom prst="rect">
                <a:avLst/>
              </a:prstGeom>
            </p:spPr>
          </p:pic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6929D5C1-8837-EAE4-25DF-EE195810DAE8}"/>
                  </a:ext>
                </a:extLst>
              </p:cNvPr>
              <p:cNvGrpSpPr/>
              <p:nvPr/>
            </p:nvGrpSpPr>
            <p:grpSpPr>
              <a:xfrm>
                <a:off x="248265" y="1835005"/>
                <a:ext cx="5847735" cy="1176042"/>
                <a:chOff x="248265" y="1835005"/>
                <a:chExt cx="5847735" cy="1176042"/>
              </a:xfrm>
            </p:grpSpPr>
            <p:cxnSp>
              <p:nvCxnSpPr>
                <p:cNvPr id="6" name="直接箭头连接符 5">
                  <a:extLst>
                    <a:ext uri="{FF2B5EF4-FFF2-40B4-BE49-F238E27FC236}">
                      <a16:creationId xmlns:a16="http://schemas.microsoft.com/office/drawing/2014/main" id="{2FB65EED-75E2-A7EA-A94D-D2DF2100835F}"/>
                    </a:ext>
                  </a:extLst>
                </p:cNvPr>
                <p:cNvCxnSpPr/>
                <p:nvPr/>
              </p:nvCxnSpPr>
              <p:spPr>
                <a:xfrm>
                  <a:off x="248265" y="2359742"/>
                  <a:ext cx="5847735" cy="0"/>
                </a:xfrm>
                <a:prstGeom prst="straightConnector1">
                  <a:avLst/>
                </a:prstGeom>
                <a:ln w="76200">
                  <a:solidFill>
                    <a:schemeClr val="accent4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直接箭头连接符 6">
                  <a:extLst>
                    <a:ext uri="{FF2B5EF4-FFF2-40B4-BE49-F238E27FC236}">
                      <a16:creationId xmlns:a16="http://schemas.microsoft.com/office/drawing/2014/main" id="{AFC1DEF3-B9A0-7A61-75DE-55386E532A4B}"/>
                    </a:ext>
                  </a:extLst>
                </p:cNvPr>
                <p:cNvCxnSpPr/>
                <p:nvPr/>
              </p:nvCxnSpPr>
              <p:spPr>
                <a:xfrm flipV="1">
                  <a:off x="862781" y="1843548"/>
                  <a:ext cx="0" cy="914400"/>
                </a:xfrm>
                <a:prstGeom prst="straightConnector1">
                  <a:avLst/>
                </a:prstGeom>
                <a:ln w="57150">
                  <a:solidFill>
                    <a:schemeClr val="accent4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箭头连接符 7">
                  <a:extLst>
                    <a:ext uri="{FF2B5EF4-FFF2-40B4-BE49-F238E27FC236}">
                      <a16:creationId xmlns:a16="http://schemas.microsoft.com/office/drawing/2014/main" id="{433EEA8E-EF44-F469-0DDB-18DD8F7E5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2537" y="2040192"/>
                  <a:ext cx="0" cy="914400"/>
                </a:xfrm>
                <a:prstGeom prst="straightConnector1">
                  <a:avLst/>
                </a:prstGeom>
                <a:ln w="57150">
                  <a:solidFill>
                    <a:schemeClr val="accent4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箭头连接符 8">
                  <a:extLst>
                    <a:ext uri="{FF2B5EF4-FFF2-40B4-BE49-F238E27FC236}">
                      <a16:creationId xmlns:a16="http://schemas.microsoft.com/office/drawing/2014/main" id="{E6969850-D6EA-9417-5338-4C8FF1CC40D0}"/>
                    </a:ext>
                  </a:extLst>
                </p:cNvPr>
                <p:cNvCxnSpPr/>
                <p:nvPr/>
              </p:nvCxnSpPr>
              <p:spPr>
                <a:xfrm flipV="1">
                  <a:off x="3868994" y="1902542"/>
                  <a:ext cx="0" cy="914400"/>
                </a:xfrm>
                <a:prstGeom prst="straightConnector1">
                  <a:avLst/>
                </a:prstGeom>
                <a:ln w="57150">
                  <a:solidFill>
                    <a:schemeClr val="accent4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箭头连接符 9">
                  <a:extLst>
                    <a:ext uri="{FF2B5EF4-FFF2-40B4-BE49-F238E27FC236}">
                      <a16:creationId xmlns:a16="http://schemas.microsoft.com/office/drawing/2014/main" id="{E48FF03D-E5F0-E1FD-6058-F39197254C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6627" y="2040192"/>
                  <a:ext cx="0" cy="914400"/>
                </a:xfrm>
                <a:prstGeom prst="straightConnector1">
                  <a:avLst/>
                </a:prstGeom>
                <a:ln w="57150">
                  <a:solidFill>
                    <a:schemeClr val="accent4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矩形: 圆角 15">
                  <a:extLst>
                    <a:ext uri="{FF2B5EF4-FFF2-40B4-BE49-F238E27FC236}">
                      <a16:creationId xmlns:a16="http://schemas.microsoft.com/office/drawing/2014/main" id="{01A5E9B3-AE70-3F17-2B49-D450EE111EF0}"/>
                    </a:ext>
                  </a:extLst>
                </p:cNvPr>
                <p:cNvSpPr/>
                <p:nvPr/>
              </p:nvSpPr>
              <p:spPr>
                <a:xfrm>
                  <a:off x="622390" y="2679293"/>
                  <a:ext cx="480781" cy="331754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1</a:t>
                  </a:r>
                  <a:endParaRPr lang="zh-CN" altLang="en-US" sz="2400" dirty="0">
                    <a:latin typeface="Segoe UI Black" panose="020B0A02040204020203" pitchFamily="34" charset="0"/>
                  </a:endParaRPr>
                </a:p>
              </p:txBody>
            </p:sp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849271C6-39DD-2677-C2F8-0F85347933AB}"/>
                    </a:ext>
                  </a:extLst>
                </p:cNvPr>
                <p:cNvSpPr/>
                <p:nvPr/>
              </p:nvSpPr>
              <p:spPr>
                <a:xfrm>
                  <a:off x="2102146" y="1835005"/>
                  <a:ext cx="480781" cy="331754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2</a:t>
                  </a:r>
                  <a:endParaRPr lang="zh-CN" altLang="en-US" sz="2400" dirty="0">
                    <a:latin typeface="Segoe UI Black" panose="020B0A02040204020203" pitchFamily="34" charset="0"/>
                  </a:endParaRPr>
                </a:p>
              </p:txBody>
            </p:sp>
            <p:sp>
              <p:nvSpPr>
                <p:cNvPr id="18" name="矩形: 圆角 17">
                  <a:extLst>
                    <a:ext uri="{FF2B5EF4-FFF2-40B4-BE49-F238E27FC236}">
                      <a16:creationId xmlns:a16="http://schemas.microsoft.com/office/drawing/2014/main" id="{2DD6B710-1F7A-0A8D-6E9E-61BC7A8903D2}"/>
                    </a:ext>
                  </a:extLst>
                </p:cNvPr>
                <p:cNvSpPr/>
                <p:nvPr/>
              </p:nvSpPr>
              <p:spPr>
                <a:xfrm>
                  <a:off x="3628603" y="2628404"/>
                  <a:ext cx="480781" cy="331754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3</a:t>
                  </a:r>
                  <a:endParaRPr lang="zh-CN" altLang="en-US" sz="2400" dirty="0">
                    <a:latin typeface="Segoe UI Black" panose="020B0A02040204020203" pitchFamily="34" charset="0"/>
                  </a:endParaRPr>
                </a:p>
              </p:txBody>
            </p:sp>
          </p:grpSp>
        </p:grp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02DD9728-8A94-A43E-2074-22D92911A6A5}"/>
                </a:ext>
              </a:extLst>
            </p:cNvPr>
            <p:cNvSpPr/>
            <p:nvPr/>
          </p:nvSpPr>
          <p:spPr>
            <a:xfrm>
              <a:off x="5084374" y="1865627"/>
              <a:ext cx="480781" cy="331754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4</a:t>
              </a:r>
              <a:endParaRPr lang="zh-CN" altLang="en-US" sz="2400" dirty="0">
                <a:latin typeface="Segoe UI Black" panose="020B0A02040204020203" pitchFamily="34" charset="0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74096D2-C69D-2832-A27A-C918BEACDA61}"/>
              </a:ext>
            </a:extLst>
          </p:cNvPr>
          <p:cNvSpPr txBox="1"/>
          <p:nvPr/>
        </p:nvSpPr>
        <p:spPr>
          <a:xfrm>
            <a:off x="4127956" y="1999534"/>
            <a:ext cx="1482946" cy="992579"/>
          </a:xfrm>
          <a:prstGeom prst="rect">
            <a:avLst/>
          </a:prstGeom>
          <a:solidFill>
            <a:srgbClr val="9C5616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Develop</a:t>
            </a:r>
          </a:p>
          <a:p>
            <a:endParaRPr lang="en-US" altLang="zh-CN" sz="105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Growth and consolidation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2B984F1-3748-89D6-8BF0-3FD3462FA01D}"/>
              </a:ext>
            </a:extLst>
          </p:cNvPr>
          <p:cNvSpPr txBox="1"/>
          <p:nvPr/>
        </p:nvSpPr>
        <p:spPr>
          <a:xfrm>
            <a:off x="6565287" y="5093146"/>
            <a:ext cx="1665888" cy="1000274"/>
          </a:xfrm>
          <a:prstGeom prst="rect">
            <a:avLst/>
          </a:prstGeom>
          <a:solidFill>
            <a:srgbClr val="9C5616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Accelerate</a:t>
            </a:r>
          </a:p>
          <a:p>
            <a:endParaRPr lang="en-US" altLang="zh-CN" sz="11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Expansion and absorption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72B9250-6807-B63E-3907-414333E2BCE3}"/>
              </a:ext>
            </a:extLst>
          </p:cNvPr>
          <p:cNvSpPr txBox="1"/>
          <p:nvPr/>
        </p:nvSpPr>
        <p:spPr>
          <a:xfrm>
            <a:off x="8863285" y="2119640"/>
            <a:ext cx="1560924" cy="1000274"/>
          </a:xfrm>
          <a:prstGeom prst="rect">
            <a:avLst/>
          </a:prstGeom>
          <a:solidFill>
            <a:srgbClr val="9C5616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Leading</a:t>
            </a:r>
            <a:endParaRPr lang="en-US" altLang="zh-C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zh-CN" sz="11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Innovation and sustainable</a:t>
            </a:r>
          </a:p>
        </p:txBody>
      </p:sp>
    </p:spTree>
    <p:extLst>
      <p:ext uri="{BB962C8B-B14F-4D97-AF65-F5344CB8AC3E}">
        <p14:creationId xmlns:p14="http://schemas.microsoft.com/office/powerpoint/2010/main" val="2155252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B5DF9A-C265-CDCD-263E-C3820CDD5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CEB20E-47D7-8586-7935-1E349F846D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3" t="1811" r="10818" b="4743"/>
          <a:stretch/>
        </p:blipFill>
        <p:spPr>
          <a:xfrm>
            <a:off x="-966181" y="-29172"/>
            <a:ext cx="13655137" cy="693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74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70DA1C-ACA4-AD2F-AC53-50B00273F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981" y="-57956"/>
            <a:ext cx="12468895" cy="77930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E35A09-6A88-ABCB-D221-DBA15F47C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93" y="0"/>
            <a:ext cx="10475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67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07B37D-2BE0-2056-584A-FC69A87CD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941" y="-520540"/>
            <a:ext cx="12518265" cy="73785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405" t="1" b="634"/>
          <a:stretch/>
        </p:blipFill>
        <p:spPr>
          <a:xfrm>
            <a:off x="805235" y="-157500"/>
            <a:ext cx="10321603" cy="66524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33076C-63FD-3981-AC63-4AB75B75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06" y="-90152"/>
            <a:ext cx="12233506" cy="72066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571" r="1104"/>
          <a:stretch/>
        </p:blipFill>
        <p:spPr>
          <a:xfrm>
            <a:off x="1047301" y="0"/>
            <a:ext cx="10097398" cy="65783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259</Words>
  <Application>Microsoft Office PowerPoint</Application>
  <PresentationFormat>宽屏</PresentationFormat>
  <Paragraphs>56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等线 Light</vt:lpstr>
      <vt:lpstr>Arial</vt:lpstr>
      <vt:lpstr>Arial Black</vt:lpstr>
      <vt:lpstr>Arial Rounded MT Bold</vt:lpstr>
      <vt:lpstr>Segoe UI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Petty Petty</dc:creator>
  <cp:lastModifiedBy>Petty Petty</cp:lastModifiedBy>
  <cp:revision>20</cp:revision>
  <dcterms:created xsi:type="dcterms:W3CDTF">2023-09-24T05:33:06Z</dcterms:created>
  <dcterms:modified xsi:type="dcterms:W3CDTF">2023-09-24T05:50:04Z</dcterms:modified>
</cp:coreProperties>
</file>